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2" r:id="rId3"/>
    <p:sldId id="257" r:id="rId4"/>
    <p:sldId id="259" r:id="rId5"/>
    <p:sldId id="260" r:id="rId6"/>
    <p:sldId id="258" r:id="rId7"/>
    <p:sldId id="261" r:id="rId8"/>
    <p:sldId id="264" r:id="rId9"/>
    <p:sldId id="263" r:id="rId10"/>
    <p:sldId id="287" r:id="rId11"/>
    <p:sldId id="265" r:id="rId12"/>
    <p:sldId id="273" r:id="rId13"/>
    <p:sldId id="266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  <p:sldId id="283" r:id="rId30"/>
    <p:sldId id="284" r:id="rId31"/>
    <p:sldId id="289" r:id="rId32"/>
    <p:sldId id="2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8" autoAdjust="0"/>
    <p:restoredTop sz="84375" autoAdjust="0"/>
  </p:normalViewPr>
  <p:slideViewPr>
    <p:cSldViewPr snapToGrid="0">
      <p:cViewPr varScale="1">
        <p:scale>
          <a:sx n="65" d="100"/>
          <a:sy n="65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4B8B7-07D3-475D-9F23-964C730DB3B8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FEDE5-4BDF-43F8-8245-0485C2051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0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1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案例？</a:t>
            </a:r>
            <a:r>
              <a:rPr lang="en-US" altLang="zh-CN" dirty="0" err="1" smtClean="0"/>
              <a:t>wyx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2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谢飞，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5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7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例子，稀烂，没有意义的注释，谢飞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6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wqq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10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wyx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5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谢飞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FEDE5-4BDF-43F8-8245-0485C20514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2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31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1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5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4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2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88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60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A2E7F-2512-4C77-B398-1820A71FB944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D51E-E3EA-44E6-B83E-6426B9D108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1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Code Quality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Is f</a:t>
            </a:r>
            <a:r>
              <a:rPr lang="zh-CN" altLang="en-US" dirty="0" smtClean="0"/>
              <a:t>***</a:t>
            </a:r>
            <a:r>
              <a:rPr lang="en-US" altLang="zh-CN" dirty="0" err="1" smtClean="0"/>
              <a:t>ing</a:t>
            </a:r>
            <a:r>
              <a:rPr lang="en-US" altLang="zh-CN" dirty="0" smtClean="0"/>
              <a:t> important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0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 quality is not just about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The architecture </a:t>
            </a:r>
          </a:p>
          <a:p>
            <a:r>
              <a:rPr lang="en-US" altLang="zh-CN" sz="4400" dirty="0" smtClean="0"/>
              <a:t>The design pattern</a:t>
            </a:r>
          </a:p>
          <a:p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970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163" y="2589851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Ten tips for better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3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0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dirty="0" smtClean="0"/>
              <a:t>#1</a:t>
            </a:r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 smtClean="0"/>
              <a:t>You </a:t>
            </a:r>
          </a:p>
          <a:p>
            <a:pPr marL="0" indent="0" algn="ctr">
              <a:buNone/>
            </a:pPr>
            <a:r>
              <a:rPr lang="en-US" altLang="zh-CN" dirty="0" smtClean="0"/>
              <a:t>are </a:t>
            </a:r>
            <a:r>
              <a:rPr lang="en-US" altLang="zh-CN" dirty="0"/>
              <a:t>responsible for the quality of your code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13579" y="4638612"/>
            <a:ext cx="9079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 of being a professional is being honest about how long it takes to do something well,</a:t>
            </a:r>
            <a:br>
              <a:rPr lang="en-US" altLang="zh-CN" dirty="0"/>
            </a:br>
            <a:r>
              <a:rPr lang="en-US" altLang="zh-CN" dirty="0"/>
              <a:t>and not accepting the option to do it wrong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0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617101" cy="4351338"/>
          </a:xfrm>
        </p:spPr>
        <p:txBody>
          <a:bodyPr/>
          <a:lstStyle/>
          <a:p>
            <a:r>
              <a:rPr lang="en-US" altLang="zh-CN" dirty="0" smtClean="0"/>
              <a:t>It’s not just other people’s code, it’s your own code, 6 months later</a:t>
            </a:r>
          </a:p>
          <a:p>
            <a:r>
              <a:rPr lang="en-US" altLang="zh-CN" dirty="0" smtClean="0"/>
              <a:t>But it doesn’t have to be this way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25" y="1763676"/>
            <a:ext cx="5344167" cy="47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473633"/>
            <a:ext cx="11142361" cy="57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55803"/>
            <a:ext cx="10515600" cy="296142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4000" dirty="0"/>
              <a:t>That sounds nice, but I have a deadline</a:t>
            </a:r>
            <a:br>
              <a:rPr lang="en-US" altLang="zh-CN" sz="4000" dirty="0"/>
            </a:br>
            <a:r>
              <a:rPr lang="en-US" altLang="zh-CN" sz="4000" dirty="0"/>
              <a:t>I don't have time for clean code!</a:t>
            </a:r>
            <a:r>
              <a:rPr lang="en-US" altLang="zh-CN" sz="4000" dirty="0" smtClean="0"/>
              <a:t> </a:t>
            </a:r>
            <a:br>
              <a:rPr lang="en-US" altLang="zh-CN" sz="4000" dirty="0" smtClean="0"/>
            </a:b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666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87" y="1925322"/>
            <a:ext cx="10515600" cy="26466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4000" dirty="0"/>
              <a:t>Do you want your emergency room doctor</a:t>
            </a:r>
            <a:br>
              <a:rPr lang="en-US" altLang="zh-CN" sz="4000" dirty="0"/>
            </a:br>
            <a:r>
              <a:rPr lang="en-US" altLang="zh-CN" sz="4000" dirty="0"/>
              <a:t>to rush your surgery?</a:t>
            </a:r>
            <a:r>
              <a:rPr lang="en-US" altLang="zh-CN" sz="4000" dirty="0" smtClean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 smtClean="0"/>
              <a:t>Software Engineering is Craftsmanship</a:t>
            </a:r>
            <a:r>
              <a:rPr lang="en-US" altLang="zh-CN" sz="4000" dirty="0" smtClean="0"/>
              <a:t> </a:t>
            </a:r>
            <a:br>
              <a:rPr lang="en-US" altLang="zh-CN" sz="4000" dirty="0" smtClean="0"/>
            </a:b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55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9" y="1344349"/>
            <a:ext cx="6992610" cy="47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257503"/>
            <a:ext cx="10515600" cy="1919460"/>
          </a:xfrm>
        </p:spPr>
        <p:txBody>
          <a:bodyPr/>
          <a:lstStyle/>
          <a:p>
            <a:r>
              <a:rPr lang="en-US" altLang="zh-CN" dirty="0"/>
              <a:t>We like to think we spend our time power </a:t>
            </a:r>
            <a:r>
              <a:rPr lang="en-US" altLang="zh-CN" dirty="0" smtClean="0"/>
              <a:t>typing, but </a:t>
            </a:r>
            <a:r>
              <a:rPr lang="en-US" altLang="zh-CN" dirty="0"/>
              <a:t>we actually spend most of our </a:t>
            </a:r>
            <a:r>
              <a:rPr lang="en-US" altLang="zh-CN" dirty="0" smtClean="0"/>
              <a:t>time staring </a:t>
            </a:r>
            <a:r>
              <a:rPr lang="en-US" altLang="zh-CN" dirty="0"/>
              <a:t>into the abyss.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37"/>
            <a:ext cx="10702882" cy="40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889"/>
            <a:ext cx="10515600" cy="16684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dirty="0"/>
              <a:t>#2 </a:t>
            </a:r>
            <a:endParaRPr lang="en-US" altLang="zh-CN" dirty="0" smtClean="0"/>
          </a:p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Work in short </a:t>
            </a:r>
            <a:r>
              <a:rPr lang="en-US" altLang="zh-CN" dirty="0" smtClean="0"/>
              <a:t>cycles: incremental </a:t>
            </a:r>
            <a:r>
              <a:rPr lang="en-US" altLang="zh-CN" dirty="0"/>
              <a:t>and iterative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58" y="2389458"/>
            <a:ext cx="4208284" cy="32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16475"/>
          </a:xfrm>
        </p:spPr>
        <p:txBody>
          <a:bodyPr/>
          <a:lstStyle/>
          <a:p>
            <a:r>
              <a:rPr lang="en-US" altLang="zh-CN" dirty="0" smtClean="0"/>
              <a:t>Code </a:t>
            </a:r>
            <a:br>
              <a:rPr lang="en-US" altLang="zh-CN" dirty="0" smtClean="0"/>
            </a:br>
            <a:r>
              <a:rPr lang="en-US" altLang="zh-CN" dirty="0" smtClean="0"/>
              <a:t>Communicate intend and goals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1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252" y="9867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Develop systems in small portions at a time (incremental), through repeated cycles (iterative</a:t>
            </a:r>
            <a:r>
              <a:rPr lang="en-US" altLang="zh-CN" dirty="0" smtClean="0"/>
              <a:t>),and </a:t>
            </a:r>
            <a:r>
              <a:rPr lang="en-US" altLang="zh-CN" dirty="0"/>
              <a:t>take advantage of what was </a:t>
            </a:r>
            <a:r>
              <a:rPr lang="en-US" altLang="zh-CN" dirty="0" smtClean="0"/>
              <a:t>earned </a:t>
            </a:r>
            <a:r>
              <a:rPr lang="en-US" altLang="zh-CN" dirty="0"/>
              <a:t>in each cycle (for both features and implementation</a:t>
            </a:r>
            <a:r>
              <a:rPr lang="en-US" altLang="zh-CN" dirty="0" smtClean="0"/>
              <a:t>).</a:t>
            </a:r>
          </a:p>
          <a:p>
            <a:pPr>
              <a:lnSpc>
                <a:spcPct val="150000"/>
              </a:lnSpc>
            </a:pPr>
            <a:endParaRPr lang="en-US" altLang="zh-CN" sz="80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This </a:t>
            </a:r>
            <a:r>
              <a:rPr lang="en-US" altLang="zh-CN" dirty="0"/>
              <a:t>workflow style complements the clean code style. Work on one thing, do it well, </a:t>
            </a:r>
            <a:r>
              <a:rPr lang="en-US" altLang="zh-CN" dirty="0" smtClean="0"/>
              <a:t>then move </a:t>
            </a:r>
            <a:r>
              <a:rPr lang="en-US" altLang="zh-CN" dirty="0"/>
              <a:t>on to the next thing.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10" y="3685880"/>
            <a:ext cx="3480513" cy="2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33" y="320949"/>
            <a:ext cx="9014659" cy="62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44" y="682637"/>
            <a:ext cx="7772399" cy="58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02" y="1539832"/>
            <a:ext cx="91630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7350"/>
            <a:ext cx="5083144" cy="28078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0" y="2846145"/>
            <a:ext cx="5309505" cy="20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0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5365" y="704239"/>
            <a:ext cx="7598397" cy="55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67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point is to stop and think before you write a comment, and ask yourself if instead you</a:t>
            </a:r>
            <a:br>
              <a:rPr lang="en-US" altLang="zh-CN"/>
            </a:br>
            <a:r>
              <a:rPr lang="en-US" altLang="zh-CN"/>
              <a:t>can make the code more expressive</a:t>
            </a:r>
            <a:r>
              <a:rPr lang="en-US" altLang="zh-CN" smtClean="0"/>
              <a:t> </a:t>
            </a:r>
            <a:br>
              <a:rPr lang="en-US" altLang="zh-CN" smtClean="0"/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8" y="724356"/>
            <a:ext cx="10427962" cy="49096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6667247" y="3252728"/>
            <a:ext cx="2252695" cy="6575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151698" y="2286794"/>
            <a:ext cx="1173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/>
              <a:t>Lies</a:t>
            </a:r>
            <a:endParaRPr lang="zh-CN" altLang="en-US" sz="4800" dirty="0"/>
          </a:p>
        </p:txBody>
      </p:sp>
      <p:sp>
        <p:nvSpPr>
          <p:cNvPr id="9" name="矩形 8"/>
          <p:cNvSpPr/>
          <p:nvPr/>
        </p:nvSpPr>
        <p:spPr>
          <a:xfrm>
            <a:off x="1701632" y="5605371"/>
            <a:ext cx="93680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The point is to stop and think before you write a comment, and ask yourself if instead </a:t>
            </a:r>
            <a:r>
              <a:rPr lang="en-US" altLang="zh-CN" sz="2400" dirty="0" smtClean="0">
                <a:solidFill>
                  <a:srgbClr val="000000"/>
                </a:solidFill>
              </a:rPr>
              <a:t>you can </a:t>
            </a:r>
            <a:r>
              <a:rPr lang="en-US" altLang="zh-CN" sz="2400" dirty="0">
                <a:solidFill>
                  <a:srgbClr val="000000"/>
                </a:solidFill>
              </a:rPr>
              <a:t>make the code more expressive</a:t>
            </a:r>
            <a:r>
              <a:rPr lang="en-US" altLang="zh-CN" sz="2400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507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4400" dirty="0" smtClean="0"/>
          </a:p>
          <a:p>
            <a:pPr marL="0" indent="0" algn="ctr">
              <a:buNone/>
            </a:pPr>
            <a:r>
              <a:rPr lang="en-US" altLang="zh-CN" sz="4400" dirty="0" smtClean="0"/>
              <a:t>#6 </a:t>
            </a:r>
          </a:p>
          <a:p>
            <a:pPr marL="0" indent="0" algn="ctr">
              <a:buNone/>
            </a:pPr>
            <a:r>
              <a:rPr lang="en-US" altLang="zh-CN" sz="4400" dirty="0" smtClean="0"/>
              <a:t>Leave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the code better than you found it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9419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japanese football fans cleaning u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3" y="750984"/>
            <a:ext cx="4765805" cy="28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panese football fans cleaning 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7" y="580386"/>
            <a:ext cx="65722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83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21" y="54501"/>
            <a:ext cx="8695885" cy="67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423" y="2436149"/>
            <a:ext cx="10515600" cy="278061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What is code quality?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Code </a:t>
            </a:r>
            <a:r>
              <a:rPr lang="en-US" altLang="zh-CN" dirty="0"/>
              <a:t>quality is a loose approximation of how long-term useful and long-term maintainable the code 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0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29" y="696398"/>
            <a:ext cx="6865645" cy="524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73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#9 Be </a:t>
            </a:r>
            <a:r>
              <a:rPr lang="en-US" altLang="zh-CN" dirty="0" smtClean="0"/>
              <a:t>constant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292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5" y="1027906"/>
            <a:ext cx="59295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306" y="1816128"/>
            <a:ext cx="10807408" cy="2944408"/>
          </a:xfrm>
        </p:spPr>
        <p:txBody>
          <a:bodyPr>
            <a:normAutofit/>
          </a:bodyPr>
          <a:lstStyle/>
          <a:p>
            <a:r>
              <a:rPr lang="en-US" altLang="zh-CN" dirty="0"/>
              <a:t>Code quality can translate into how useful and maintainable your code is: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high-quality </a:t>
            </a:r>
            <a:r>
              <a:rPr lang="en-US" altLang="zh-CN" dirty="0"/>
              <a:t>code can be re-used and re-developed; low-quality code doesn’t last.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6938" cy="5848106"/>
          </a:xfrm>
        </p:spPr>
        <p:txBody>
          <a:bodyPr>
            <a:normAutofit fontScale="90000"/>
          </a:bodyPr>
          <a:lstStyle/>
          <a:p>
            <a:pPr>
              <a:lnSpc>
                <a:spcPct val="114000"/>
              </a:lnSpc>
              <a:spcBef>
                <a:spcPts val="4800"/>
              </a:spcBef>
              <a:spcAft>
                <a:spcPts val="1200"/>
              </a:spcAft>
            </a:pPr>
            <a:r>
              <a:rPr lang="en-US" altLang="zh-CN" dirty="0" smtClean="0"/>
              <a:t>Why is code quality so important?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High quality </a:t>
            </a:r>
            <a:r>
              <a:rPr lang="en-US" altLang="zh-CN" dirty="0"/>
              <a:t>code  also much easier </a:t>
            </a:r>
            <a:r>
              <a:rPr lang="en-US" altLang="zh-CN" dirty="0" smtClean="0"/>
              <a:t>to understand</a:t>
            </a:r>
            <a:r>
              <a:rPr lang="en-US" altLang="zh-CN" dirty="0"/>
              <a:t>, maintain and </a:t>
            </a:r>
            <a:r>
              <a:rPr lang="en-US" altLang="zh-CN" dirty="0" smtClean="0"/>
              <a:t>extend, leading </a:t>
            </a:r>
            <a:r>
              <a:rPr lang="en-US" altLang="zh-CN" dirty="0"/>
              <a:t>to a much lower development effort</a:t>
            </a:r>
            <a:r>
              <a:rPr lang="en-US" altLang="zh-CN" dirty="0" smtClean="0"/>
              <a:t>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6" name="Picture 2" descr="Image result for programmer anger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76" y="3990045"/>
            <a:ext cx="3439502" cy="236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8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167406" y="1772239"/>
            <a:ext cx="7940148" cy="318626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4800"/>
              </a:spcBef>
              <a:spcAft>
                <a:spcPts val="1200"/>
              </a:spcAft>
            </a:pPr>
            <a:r>
              <a:rPr lang="en-US" altLang="zh-CN" dirty="0" smtClean="0"/>
              <a:t>What is good code?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9749"/>
          </a:xfrm>
        </p:spPr>
        <p:txBody>
          <a:bodyPr/>
          <a:lstStyle/>
          <a:p>
            <a:r>
              <a:rPr lang="en-US" altLang="zh-CN" dirty="0"/>
              <a:t>Software functional </a:t>
            </a:r>
            <a:r>
              <a:rPr lang="en-US" altLang="zh-CN" dirty="0" smtClean="0"/>
              <a:t>quality</a:t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Software structural quality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 Code Does What It </a:t>
            </a:r>
            <a:r>
              <a:rPr lang="en-US" altLang="zh-CN" b="1" dirty="0" smtClean="0"/>
              <a:t>Should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High quality code serves </a:t>
            </a:r>
            <a:r>
              <a:rPr lang="en-US" altLang="zh-CN" dirty="0"/>
              <a:t>its intended </a:t>
            </a:r>
            <a:r>
              <a:rPr lang="en-US" altLang="zh-CN" dirty="0" smtClean="0"/>
              <a:t>purpose.</a:t>
            </a:r>
          </a:p>
          <a:p>
            <a:endParaRPr lang="en-US" altLang="zh-CN" dirty="0"/>
          </a:p>
          <a:p>
            <a:r>
              <a:rPr lang="en-US" altLang="zh-CN" dirty="0"/>
              <a:t>This means that high-quality code doesn't have bugs, performance issues, security holes, or other things that render it unfit for purpose.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1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579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Code Quality: Definition by </a:t>
            </a:r>
            <a:r>
              <a:rPr lang="en-US" altLang="zh-CN" b="1" dirty="0" smtClean="0"/>
              <a:t>Negation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579" y="1825624"/>
            <a:ext cx="6099928" cy="4351338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zh-CN" dirty="0"/>
              <a:t>When you have code of poor quality, it confuses people and defies comprehension. </a:t>
            </a:r>
            <a:endParaRPr lang="en-US" altLang="zh-CN" dirty="0" smtClean="0"/>
          </a:p>
          <a:p>
            <a:pPr>
              <a:spcBef>
                <a:spcPts val="3000"/>
              </a:spcBef>
            </a:pPr>
            <a:r>
              <a:rPr lang="en-US" altLang="zh-CN" dirty="0" smtClean="0"/>
              <a:t>Code </a:t>
            </a:r>
            <a:r>
              <a:rPr lang="en-US" altLang="zh-CN" dirty="0"/>
              <a:t>of good quality -- people should understand it quickly and easily.</a:t>
            </a:r>
            <a:endParaRPr lang="zh-CN" altLang="en-US" dirty="0"/>
          </a:p>
        </p:txBody>
      </p:sp>
      <p:pic>
        <p:nvPicPr>
          <p:cNvPr id="4" name="Picture 2" descr="Image result for code qu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70" y="1825624"/>
            <a:ext cx="5297864" cy="41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0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385</Words>
  <Application>Microsoft Office PowerPoint</Application>
  <PresentationFormat>宽屏</PresentationFormat>
  <Paragraphs>59</Paragraphs>
  <Slides>32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Code Quality</vt:lpstr>
      <vt:lpstr>Code  Communicate intend and goals</vt:lpstr>
      <vt:lpstr>What is code quality?  Code quality is a loose approximation of how long-term useful and long-term maintainable the code is</vt:lpstr>
      <vt:lpstr>Code quality can translate into how useful and maintainable your code is:  high-quality code can be re-used and re-developed; low-quality code doesn’t last.</vt:lpstr>
      <vt:lpstr>Why is code quality so important?  High quality code  also much easier to understand, maintain and extend, leading to a much lower development effort.   </vt:lpstr>
      <vt:lpstr>What is good code?</vt:lpstr>
      <vt:lpstr>Software functional quality  Software structural quality</vt:lpstr>
      <vt:lpstr>The Code Does What It Should</vt:lpstr>
      <vt:lpstr>Code Quality: Definition by Negation</vt:lpstr>
      <vt:lpstr>Code quality is not just about code</vt:lpstr>
      <vt:lpstr>Ten tips for better code</vt:lpstr>
      <vt:lpstr>PowerPoint 演示文稿</vt:lpstr>
      <vt:lpstr>PowerPoint 演示文稿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#9 Be constant！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zheng jtext</dc:creator>
  <cp:lastModifiedBy>103</cp:lastModifiedBy>
  <cp:revision>21</cp:revision>
  <dcterms:created xsi:type="dcterms:W3CDTF">2018-07-17T07:45:48Z</dcterms:created>
  <dcterms:modified xsi:type="dcterms:W3CDTF">2018-07-19T11:04:21Z</dcterms:modified>
</cp:coreProperties>
</file>